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045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4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d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47cfd9781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13c34f5c2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7ff6dce4?pid=47cfd9781&amp;color=0,55,96&amp;vtp=1&amp;bt=1&amp;bbb=1"/>
          <p:cNvSpPr/>
          <p:nvPr/>
        </p:nvSpPr>
        <p:spPr>
          <a:xfrm>
            <a:off x="502920" y="1508760"/>
            <a:ext cx="10570464" cy="436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75_1#c2b7e44b8?sp=1&amp;pid=47ff6dce4&amp;color=0,55,96&amp;vtp=1&amp;bbb=1&amp;hb=1"/>
          <p:cNvSpPr/>
          <p:nvPr/>
        </p:nvSpPr>
        <p:spPr>
          <a:xfrm>
            <a:off x="502920" y="1989702"/>
            <a:ext cx="10570464" cy="2386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Qomolangma,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1953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expedition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（carry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adventure.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complete）.Climbers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（恶劣的）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M_5_BD.75_2#c2b7e44b8?sp=1&amp;pid=47ff6dce4&amp;color=0,55,96&amp;vtp=1&amp;bbb=1&amp;hb=1"/>
          <p:cNvSpPr/>
          <p:nvPr/>
        </p:nvSpPr>
        <p:spPr>
          <a:xfrm>
            <a:off x="502920" y="4384484"/>
            <a:ext cx="10570464" cy="1967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fearlessly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Qomolangma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biodiversity,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micro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altitude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（海拔）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ecosystem.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Qinghai-Tibet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Plateau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（青藏高原）,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Qomolangma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ecological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resource.</a:t>
            </a:r>
            <a:endParaRPr lang="en-US" altLang="zh-CN" dirty="0"/>
          </a:p>
        </p:txBody>
      </p:sp>
      <p:sp>
        <p:nvSpPr>
          <p:cNvPr id="5" name="QM_5_AN.76_1#c2b7e44b8.blank?pid=47ff6dce4&amp;color=0,55,96&amp;vpa=40&amp;vtp=1&amp;bbb=1"/>
          <p:cNvSpPr/>
          <p:nvPr/>
        </p:nvSpPr>
        <p:spPr>
          <a:xfrm>
            <a:off x="8855932" y="2366638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endParaRPr lang="en-US" altLang="zh-CN" dirty="0"/>
          </a:p>
        </p:txBody>
      </p:sp>
      <p:sp>
        <p:nvSpPr>
          <p:cNvPr id="6" name="QM_5_AN.77_1#c2b7e44b8.blank?pid=47ff6dce4&amp;color=0,55,96&amp;vpa=41&amp;vtp=1&amp;bbb=1"/>
          <p:cNvSpPr/>
          <p:nvPr/>
        </p:nvSpPr>
        <p:spPr>
          <a:xfrm>
            <a:off x="9773125" y="2760338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extremely</a:t>
            </a:r>
            <a:endParaRPr lang="en-US" altLang="zh-CN" dirty="0"/>
          </a:p>
        </p:txBody>
      </p:sp>
      <p:sp>
        <p:nvSpPr>
          <p:cNvPr id="7" name="QM_5_AN.78_1#c2b7e44b8.blank?pid=47ff6dce4&amp;color=0,55,96&amp;vpa=42&amp;vtp=1&amp;bbb=1"/>
          <p:cNvSpPr/>
          <p:nvPr/>
        </p:nvSpPr>
        <p:spPr>
          <a:xfrm>
            <a:off x="7982425" y="3166738"/>
            <a:ext cx="12969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</a:t>
            </a:r>
            <a:endParaRPr lang="en-US" altLang="zh-CN" dirty="0"/>
          </a:p>
        </p:txBody>
      </p:sp>
      <p:sp>
        <p:nvSpPr>
          <p:cNvPr id="8" name="QM_5_AN.79_1#c2b7e44b8.blank?pid=47ff6dce4&amp;color=0,55,96&amp;vpa=43&amp;vtp=1&amp;bbb=1"/>
          <p:cNvSpPr/>
          <p:nvPr/>
        </p:nvSpPr>
        <p:spPr>
          <a:xfrm>
            <a:off x="9360375" y="3585838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9" name="QM_5_AN.80_1#c2b7e44b8.blank?pid=47ff6dce4&amp;color=0,55,96&amp;vpa=44&amp;vtp=1&amp;bbb=1"/>
          <p:cNvSpPr/>
          <p:nvPr/>
        </p:nvSpPr>
        <p:spPr>
          <a:xfrm>
            <a:off x="7192867" y="4761420"/>
            <a:ext cx="9032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endParaRPr lang="en-US" altLang="zh-CN" dirty="0"/>
          </a:p>
        </p:txBody>
      </p:sp>
      <p:sp>
        <p:nvSpPr>
          <p:cNvPr id="10" name="QM_5_AN.81_1#c2b7e44b8.blank?pid=47ff6dce4&amp;color=0,55,96&amp;vpa=45&amp;vtp=1"/>
          <p:cNvSpPr/>
          <p:nvPr/>
        </p:nvSpPr>
        <p:spPr>
          <a:xfrm>
            <a:off x="7563325" y="516782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1" name="QM_5_AN.82_1#c2b7e44b8.blank?pid=47ff6dce4&amp;color=0,55,96&amp;vpa=46&amp;vtp=1&amp;bbb=1"/>
          <p:cNvSpPr/>
          <p:nvPr/>
        </p:nvSpPr>
        <p:spPr>
          <a:xfrm>
            <a:off x="8234711" y="557422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3_1#c2b7e44b8?sp=1&amp;pid=47ff6dce4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expedition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transformed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conquer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you’,”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Tandong,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（lead）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expedition.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samples.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equipment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（无人机）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scanning,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monitor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pollutants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glaciers.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expedition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influence.</a:t>
            </a:r>
            <a:endParaRPr lang="en-US" altLang="zh-CN" dirty="0"/>
          </a:p>
        </p:txBody>
      </p:sp>
      <p:sp>
        <p:nvSpPr>
          <p:cNvPr id="3" name="QM_5_AN.84_1#c2b7e44b8.blank?pid=47ff6dce4&amp;color=0,55,96&amp;vpa=47&amp;vtp=1&amp;bbb=1"/>
          <p:cNvSpPr/>
          <p:nvPr/>
        </p:nvSpPr>
        <p:spPr>
          <a:xfrm>
            <a:off x="2692178" y="190062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</a:t>
            </a:r>
            <a:endParaRPr lang="en-US" altLang="zh-CN" dirty="0"/>
          </a:p>
        </p:txBody>
      </p:sp>
      <p:sp>
        <p:nvSpPr>
          <p:cNvPr id="4" name="QM_5_AN.85_1#c2b7e44b8.blank?pid=47ff6dce4&amp;color=0,55,96&amp;vpa=48&amp;vtp=1&amp;bbb=1"/>
          <p:cNvSpPr/>
          <p:nvPr/>
        </p:nvSpPr>
        <p:spPr>
          <a:xfrm>
            <a:off x="9870853" y="1887920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collecting</a:t>
            </a:r>
            <a:endParaRPr lang="en-US" altLang="zh-CN" dirty="0"/>
          </a:p>
        </p:txBody>
      </p:sp>
      <p:sp>
        <p:nvSpPr>
          <p:cNvPr id="5" name="QM_5_AN.86_1#c2b7e44b8.blank?pid=47ff6dce4&amp;color=0,55,96&amp;vpa=49&amp;vtp=1&amp;bbb=1"/>
          <p:cNvSpPr/>
          <p:nvPr/>
        </p:nvSpPr>
        <p:spPr>
          <a:xfrm>
            <a:off x="768826" y="313696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6" name="QB_6_BD.87_1#39084a62d?pid=c2b7e44b8&amp;color=0,55,96&amp;vtp=1&amp;bbb=1"/>
          <p:cNvSpPr/>
          <p:nvPr/>
        </p:nvSpPr>
        <p:spPr>
          <a:xfrm>
            <a:off x="502920" y="35697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7" name="QB_6_AN.88_1#39084a62d.blank?pid=c2b7e44b8&amp;color=0,55,96&amp;vpa=50&amp;vtp=1&amp;bbb=1"/>
          <p:cNvSpPr/>
          <p:nvPr/>
        </p:nvSpPr>
        <p:spPr>
          <a:xfrm>
            <a:off x="654526" y="3518282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endParaRPr lang="en-US" altLang="zh-CN" dirty="0"/>
          </a:p>
        </p:txBody>
      </p:sp>
      <p:sp>
        <p:nvSpPr>
          <p:cNvPr id="8" name="QB_6_AS.89_1#39084a62d?pid=c2b7e44b8&amp;color=0,55,96&amp;vtp=1&amp;bbb=1"/>
          <p:cNvSpPr/>
          <p:nvPr/>
        </p:nvSpPr>
        <p:spPr>
          <a:xfrm>
            <a:off x="502920" y="397548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设空处前and连接前后并列的谓语动词，根据and前的reached可知，此处应用一般过去时。</a:t>
            </a:r>
            <a:endParaRPr lang="en-US" altLang="zh-CN" sz="1800" dirty="0"/>
          </a:p>
        </p:txBody>
      </p:sp>
      <p:sp>
        <p:nvSpPr>
          <p:cNvPr id="9" name="QB_6_BD.90_1#dd1965877?pid=c2b7e44b8&amp;color=0,55,96&amp;vtp=1&amp;bbb=1"/>
          <p:cNvSpPr/>
          <p:nvPr/>
        </p:nvSpPr>
        <p:spPr>
          <a:xfrm>
            <a:off x="502920" y="438124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0" name="QB_6_AN.91_1#dd1965877.blank?pid=c2b7e44b8&amp;color=0,55,96&amp;vpa=51&amp;vtp=1&amp;bbb=1"/>
          <p:cNvSpPr/>
          <p:nvPr/>
        </p:nvSpPr>
        <p:spPr>
          <a:xfrm>
            <a:off x="679926" y="4317112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extremely</a:t>
            </a:r>
            <a:endParaRPr lang="en-US" altLang="zh-CN" dirty="0"/>
          </a:p>
        </p:txBody>
      </p:sp>
      <p:sp>
        <p:nvSpPr>
          <p:cNvPr id="11" name="QB_6_AS.92_1#dd1965877?pid=c2b7e44b8&amp;color=0,55,96&amp;vtp=1&amp;bbb=1"/>
          <p:cNvSpPr/>
          <p:nvPr/>
        </p:nvSpPr>
        <p:spPr>
          <a:xfrm>
            <a:off x="502920" y="478701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设空处修饰空后的形容词dangerous，应用副词。</a:t>
            </a:r>
            <a:endParaRPr lang="en-US" altLang="zh-CN" sz="1800" dirty="0"/>
          </a:p>
        </p:txBody>
      </p:sp>
      <p:sp>
        <p:nvSpPr>
          <p:cNvPr id="12" name="QB_6_BD.93_1#519a38526?pid=c2b7e44b8&amp;color=0,55,96&amp;vtp=1&amp;bbb=1"/>
          <p:cNvSpPr/>
          <p:nvPr/>
        </p:nvSpPr>
        <p:spPr>
          <a:xfrm>
            <a:off x="502920" y="519277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13" name="QB_6_AN.94_1#519a38526.blank?pid=c2b7e44b8&amp;color=0,55,96&amp;vpa=52&amp;vtp=1&amp;bbb=1"/>
          <p:cNvSpPr/>
          <p:nvPr/>
        </p:nvSpPr>
        <p:spPr>
          <a:xfrm>
            <a:off x="692626" y="5128642"/>
            <a:ext cx="1296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</a:t>
            </a:r>
            <a:endParaRPr lang="en-US" altLang="zh-CN" dirty="0"/>
          </a:p>
        </p:txBody>
      </p:sp>
      <p:sp>
        <p:nvSpPr>
          <p:cNvPr id="14" name="QB_6_AS.95_1#519a38526?pid=c2b7e44b8&amp;color=0,55,96&amp;vtp=1&amp;bbb=1"/>
          <p:cNvSpPr/>
          <p:nvPr/>
        </p:nvSpPr>
        <p:spPr>
          <a:xfrm>
            <a:off x="502920" y="559854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takes/took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do为固定句型，意为“做某事需要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6_1#a7519337f?pid=c2b7e44b8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3" name="QB_6_AN.97_1#a7519337f.blank?pid=c2b7e44b8&amp;color=0,55,96&amp;vpa=53&amp;vtp=1&amp;bbb=1"/>
          <p:cNvSpPr/>
          <p:nvPr/>
        </p:nvSpPr>
        <p:spPr>
          <a:xfrm>
            <a:off x="641826" y="145732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4" name="QB_6_AS.98_1#a7519337f?pid=c2b7e44b8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设空处作定语，修饰名词limits，应用形容词性物主代词。</a:t>
            </a:r>
            <a:endParaRPr lang="en-US" altLang="zh-CN" sz="1800" dirty="0"/>
          </a:p>
        </p:txBody>
      </p:sp>
      <p:sp>
        <p:nvSpPr>
          <p:cNvPr id="5" name="QB_6_BD.99_1#301281989?pid=c2b7e44b8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6" name="QB_6_AN.100_1#301281989.blank?pid=c2b7e44b8&amp;color=0,55,96&amp;vpa=54&amp;vtp=1&amp;bbb=1"/>
          <p:cNvSpPr/>
          <p:nvPr/>
        </p:nvSpPr>
        <p:spPr>
          <a:xfrm>
            <a:off x="654526" y="2262568"/>
            <a:ext cx="903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endParaRPr lang="en-US" altLang="zh-CN" dirty="0"/>
          </a:p>
        </p:txBody>
      </p:sp>
      <p:sp>
        <p:nvSpPr>
          <p:cNvPr id="7" name="QB_6_AS.101_1#301281989?pid=c2b7e44b8&amp;color=0,55,96&amp;vtp=1&amp;bbb=1&amp;hb=1"/>
          <p:cNvSpPr/>
          <p:nvPr/>
        </p:nvSpPr>
        <p:spPr>
          <a:xfrm>
            <a:off x="502920" y="27247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看作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”。根据语境可知，it和see之间为被动关系，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故此处应用被动语态，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且设空处前有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can，此处应用be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done形式。</a:t>
            </a:r>
            <a:endParaRPr lang="en-US" altLang="zh-CN" dirty="0"/>
          </a:p>
        </p:txBody>
      </p:sp>
      <p:sp>
        <p:nvSpPr>
          <p:cNvPr id="8" name="QB_6_BD.102_1#c9e1fd638?pid=c2b7e44b8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103_1#c9e1fd638.blank?pid=c2b7e44b8&amp;color=0,55,96&amp;vpa=55&amp;vtp=1"/>
          <p:cNvSpPr/>
          <p:nvPr/>
        </p:nvSpPr>
        <p:spPr>
          <a:xfrm>
            <a:off x="692626" y="3488118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B_6_AS.104_1#c9e1fd638?pid=c2b7e44b8&amp;color=0,55,96&amp;vtp=1&amp;bbb=1"/>
          <p:cNvSpPr/>
          <p:nvPr/>
        </p:nvSpPr>
        <p:spPr>
          <a:xfrm>
            <a:off x="502920" y="39453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为固定搭配，意为“各种各样的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；广泛的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  <p:sp>
        <p:nvSpPr>
          <p:cNvPr id="11" name="QB_6_BD.105_1#8dde915f7?pid=c2b7e44b8&amp;color=0,55,96&amp;vtp=1&amp;bbb=1"/>
          <p:cNvSpPr/>
          <p:nvPr/>
        </p:nvSpPr>
        <p:spPr>
          <a:xfrm>
            <a:off x="502920" y="43510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2" name="QB_6_AN.106_1#8dde915f7.blank?pid=c2b7e44b8&amp;color=0,55,96&amp;vpa=56&amp;vtp=1&amp;bbb=1"/>
          <p:cNvSpPr/>
          <p:nvPr/>
        </p:nvSpPr>
        <p:spPr>
          <a:xfrm>
            <a:off x="692626" y="4299648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13" name="QB_6_AS.107_1#8dde915f7?pid=c2b7e44b8&amp;color=0,55,96&amp;vtp=1&amp;bbb=1&amp;hb=1"/>
          <p:cNvSpPr/>
          <p:nvPr/>
        </p:nvSpPr>
        <p:spPr>
          <a:xfrm>
            <a:off x="502920" y="476186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分析句子结构可知，设空处引导非限制性定语从句，先行词为the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Qinghai-Tibet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Plateau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，从句中缺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少地点状语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，应用关系副词where引导。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d59cbc29d?pid=c2b7e44b8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109_1#d59cbc29d.blank?pid=c2b7e44b8&amp;color=0,55,96&amp;vpa=57&amp;vtp=1&amp;bbb=1"/>
          <p:cNvSpPr/>
          <p:nvPr/>
        </p:nvSpPr>
        <p:spPr>
          <a:xfrm>
            <a:off x="692626" y="145732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</a:t>
            </a:r>
            <a:endParaRPr lang="en-US" altLang="zh-CN" dirty="0"/>
          </a:p>
        </p:txBody>
      </p:sp>
      <p:sp>
        <p:nvSpPr>
          <p:cNvPr id="4" name="QB_6_AS.110_1#d59cbc29d?pid=c2b7e44b8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expedition是Yao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Tandong的同位语，表示身份，应用名词单数形式。</a:t>
            </a:r>
            <a:endParaRPr lang="en-US" altLang="zh-CN" sz="1800" dirty="0"/>
          </a:p>
        </p:txBody>
      </p:sp>
      <p:sp>
        <p:nvSpPr>
          <p:cNvPr id="5" name="QB_6_BD.111_1#547db45a5?pid=c2b7e44b8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6" name="QB_6_AN.112_1#547db45a5.blank?pid=c2b7e44b8&amp;color=0,55,96&amp;vpa=58&amp;vtp=1&amp;bbb=1"/>
          <p:cNvSpPr/>
          <p:nvPr/>
        </p:nvSpPr>
        <p:spPr>
          <a:xfrm>
            <a:off x="692626" y="2249868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collecting</a:t>
            </a:r>
            <a:endParaRPr lang="en-US" altLang="zh-CN" dirty="0"/>
          </a:p>
        </p:txBody>
      </p:sp>
      <p:sp>
        <p:nvSpPr>
          <p:cNvPr id="7" name="QB_6_AS.113_1#547db45a5?pid=c2b7e44b8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设空处作介词beyond的宾语，应用动名词形式。</a:t>
            </a:r>
            <a:endParaRPr lang="en-US" altLang="zh-CN" sz="1800" dirty="0"/>
          </a:p>
        </p:txBody>
      </p:sp>
      <p:sp>
        <p:nvSpPr>
          <p:cNvPr id="8" name="QB_6_BD.114_1#cb5b1cb24?pid=c2b7e44b8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115_1#cb5b1cb24.blank?pid=c2b7e44b8&amp;color=0,55,96&amp;vpa=59&amp;vtp=1&amp;bbb=1"/>
          <p:cNvSpPr/>
          <p:nvPr/>
        </p:nvSpPr>
        <p:spPr>
          <a:xfrm>
            <a:off x="768826" y="3074098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0" name="QB_6_AS.116_1#cb5b1cb24?pid=c2b7e44b8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in为固定搭配，意为“导致；引起；造成”。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7_1#95383017d?pid=13c34f5c2&amp;color=0,55,96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[江苏五市十一校2024高一月考]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wilderness.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excellent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calm.2.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skyrocketed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（剧增）,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positive.3.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dirty="0"/>
          </a:p>
        </p:txBody>
      </p:sp>
      <p:sp>
        <p:nvSpPr>
          <p:cNvPr id="3" name="QM_4_AN.118_1#95383017d.blank?pid=13c34f5c2&amp;color=0,55,96&amp;vpa=60&amp;vtp=1"/>
          <p:cNvSpPr/>
          <p:nvPr/>
        </p:nvSpPr>
        <p:spPr>
          <a:xfrm>
            <a:off x="3639026" y="19006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M_4_AN.119_1#95383017d.blank?pid=13c34f5c2&amp;color=0,55,96&amp;vpa=61&amp;vtp=1"/>
          <p:cNvSpPr/>
          <p:nvPr/>
        </p:nvSpPr>
        <p:spPr>
          <a:xfrm>
            <a:off x="2146776" y="315792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5" name="QM_4_AN.120_1#95383017d.blank?pid=13c34f5c2&amp;color=0,55,96&amp;vpa=62&amp;vtp=1"/>
          <p:cNvSpPr/>
          <p:nvPr/>
        </p:nvSpPr>
        <p:spPr>
          <a:xfrm>
            <a:off x="8445975" y="523246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1_1#95383017d?pid=13c34f5c2&amp;color=0,55,96&amp;mp=1&amp;vtp=1&amp;bt=1&amp;bbb=1&amp;h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fire.4.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daybreak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aimlessly.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fatigue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（疲乏）,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hurriedly.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time!</a:t>
            </a:r>
            <a:endParaRPr lang="en-US" altLang="zh-CN" dirty="0"/>
          </a:p>
        </p:txBody>
      </p:sp>
      <p:sp>
        <p:nvSpPr>
          <p:cNvPr id="3" name="QM_4_AN.122_1#95383017d.blank?pid=13c34f5c2&amp;color=0,55,96&amp;mp=1&amp;vpa=63&amp;vtp=1"/>
          <p:cNvSpPr/>
          <p:nvPr/>
        </p:nvSpPr>
        <p:spPr>
          <a:xfrm>
            <a:off x="2946876" y="1900620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M_4_AN.123_1#95383017d.blank?pid=13c34f5c2&amp;color=0,55,96&amp;mp=1&amp;vpa=64&amp;vtp=1"/>
          <p:cNvSpPr/>
          <p:nvPr/>
        </p:nvSpPr>
        <p:spPr>
          <a:xfrm>
            <a:off x="1124426" y="27388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4_1#95383017d?pid=13c34f5c2&amp;color=0,55,96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A.Hurry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.Backpackers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adventurous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.Panic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alive.</a:t>
            </a:r>
            <a:endParaRPr lang="en-US" altLang="zh-CN" sz="1800" dirty="0"/>
          </a:p>
        </p:txBody>
      </p:sp>
      <p:sp>
        <p:nvSpPr>
          <p:cNvPr id="3" name="QM_4_EX.125_1#95383017d?pid=13c34f5c2&amp;color=0,55,96&amp;vtp=1&amp;bbb=1"/>
          <p:cNvSpPr/>
          <p:nvPr/>
        </p:nvSpPr>
        <p:spPr>
          <a:xfrm>
            <a:off x="502920" y="43853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主要介绍了一些在森林中迷路时的应对方法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6_1#08ce45771?pid=95383017d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27_1#08ce45771.blank?pid=95383017d&amp;color=0,55,96&amp;vpa=65&amp;vtp=1"/>
          <p:cNvSpPr/>
          <p:nvPr/>
        </p:nvSpPr>
        <p:spPr>
          <a:xfrm>
            <a:off x="667226" y="1459611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B_5_AS.128_1#08ce45771?pid=95383017d&amp;color=0,55,96&amp;vtp=1&amp;bbb=1&amp;hb=1"/>
          <p:cNvSpPr/>
          <p:nvPr/>
        </p:nvSpPr>
        <p:spPr>
          <a:xfrm>
            <a:off x="502920" y="1879854"/>
            <a:ext cx="10570464" cy="1846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前文“Wouldn't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?”提到在森林里散步非常不错，后文“Simply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especially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wilderness.Luckily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excellent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forest.”提到在森林中容易迷路，由此可知，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设空处应回答前文问题并引出迷路这一话题，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项“Of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lost.”符合语境。</a:t>
            </a:r>
            <a:endParaRPr lang="en-US" altLang="zh-CN" dirty="0"/>
          </a:p>
        </p:txBody>
      </p:sp>
      <p:sp>
        <p:nvSpPr>
          <p:cNvPr id="5" name="QB_5_BD.129_1#18b712c1d?pid=95383017d&amp;color=0,55,96&amp;vtp=1&amp;bbb=1"/>
          <p:cNvSpPr/>
          <p:nvPr/>
        </p:nvSpPr>
        <p:spPr>
          <a:xfrm>
            <a:off x="502920" y="3739324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30_1#18b712c1d.blank?pid=95383017d&amp;color=0,55,96&amp;vpa=66&amp;vtp=1"/>
          <p:cNvSpPr/>
          <p:nvPr/>
        </p:nvSpPr>
        <p:spPr>
          <a:xfrm>
            <a:off x="667226" y="3690175"/>
            <a:ext cx="306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7" name="QB_5_AS.131_1#18b712c1d?pid=95383017d&amp;color=0,55,96&amp;vtp=1&amp;bbb=1&amp;hb=1"/>
          <p:cNvSpPr/>
          <p:nvPr/>
        </p:nvSpPr>
        <p:spPr>
          <a:xfrm>
            <a:off x="502920" y="4104005"/>
            <a:ext cx="10570464" cy="1084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前文“Stay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calm.”是本段主旨句。后文“If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decisions.”提到了人在不冷静时会无法清晰地思考并做出正确决定，由此可知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，设空处应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讲述不冷静会导致迷路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，E项“Panic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forest.”符合语境。</a:t>
            </a:r>
            <a:endParaRPr lang="en-US" altLang="zh-CN" dirty="0"/>
          </a:p>
        </p:txBody>
      </p:sp>
      <p:sp>
        <p:nvSpPr>
          <p:cNvPr id="8" name="QB_5_BD.132_1#cf4c411e0?pid=95383017d&amp;color=0,55,96&amp;vtp=1&amp;bbb=1"/>
          <p:cNvSpPr/>
          <p:nvPr/>
        </p:nvSpPr>
        <p:spPr>
          <a:xfrm>
            <a:off x="502920" y="522687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5_AN.133_1#cf4c411e0.blank?pid=95383017d&amp;color=0,55,96&amp;vpa=67&amp;vtp=1"/>
          <p:cNvSpPr/>
          <p:nvPr/>
        </p:nvSpPr>
        <p:spPr>
          <a:xfrm>
            <a:off x="654526" y="5177726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10" name="QB_5_AS.134_1#cf4c411e0?pid=95383017d&amp;color=0,55,96&amp;vtp=1&amp;bbb=1&amp;hb=1"/>
          <p:cNvSpPr/>
          <p:nvPr/>
        </p:nvSpPr>
        <p:spPr>
          <a:xfrm>
            <a:off x="502920" y="5591556"/>
            <a:ext cx="10570464" cy="703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根据本段主旨句“Stay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positive.”可知，设空处应与积极的心态有关，G项“If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alive.”符合语境。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5_1#648bb8c0e?pid=95383017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36_1#648bb8c0e.blank?pid=95383017d&amp;color=0,55,96&amp;vpa=68&amp;vtp=1"/>
          <p:cNvSpPr/>
          <p:nvPr/>
        </p:nvSpPr>
        <p:spPr>
          <a:xfrm>
            <a:off x="679926" y="145732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B_5_AS.137_1#648bb8c0e?pid=95383017d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前文“Build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fire.Your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fire.”讲述了迷路时要建造遮蔽处并生火，设空处应说明这样做的作用，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night.”符合语境。</a:t>
            </a:r>
            <a:endParaRPr lang="en-US" altLang="zh-CN" dirty="0"/>
          </a:p>
        </p:txBody>
      </p:sp>
      <p:sp>
        <p:nvSpPr>
          <p:cNvPr id="5" name="QB_5_BD.138_1#4c82c29c6?pid=95383017d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39_1#4c82c29c6.blank?pid=95383017d&amp;color=0,55,96&amp;vpa=69&amp;vtp=1"/>
          <p:cNvSpPr/>
          <p:nvPr/>
        </p:nvSpPr>
        <p:spPr>
          <a:xfrm>
            <a:off x="667226" y="31014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B_5_AS.140_1#4c82c29c6?pid=95383017d&amp;color=0,55,96&amp;vtp=1&amp;bbb=1&amp;hb=1"/>
          <p:cNvSpPr/>
          <p:nvPr/>
        </p:nvSpPr>
        <p:spPr>
          <a:xfrm>
            <a:off x="502920" y="356362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设空处是本段主旨句。根据后文“It's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aimlessly.”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，当你在森林里迷路时，不抱怨或不生气地等待帮助并不容易。然而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，这比漫无目的地闲逛要安全得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。由此可知，本段主要讲述了要有耐心，B项“Be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daaf28f2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adaaf28f2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What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adventure!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b748590e.fixed?pid=adaaf28f2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eb748590e.fixed?pid=adaaf28f2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199c2667?pid=47cfd978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5d3325e68?pid=4199c2667&amp;color=0,55,96&amp;vtp=1&amp;bbb=1"/>
          <p:cNvSpPr/>
          <p:nvPr/>
        </p:nvSpPr>
        <p:spPr>
          <a:xfrm>
            <a:off x="502920" y="200862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（费用）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delivered?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（在前面）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cattle.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（允许）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联系起来）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（使吃惊）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（消耗）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recycled.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（区分）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（围绕）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lake.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（深度）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metres.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（仆人）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  <a:endParaRPr lang="en-US" altLang="zh-CN" sz="1800" dirty="0"/>
          </a:p>
        </p:txBody>
      </p:sp>
      <p:sp>
        <p:nvSpPr>
          <p:cNvPr id="4" name="QB_5_AN.2_1#5d3325e68.blank?pid=4199c2667&amp;color=0,55,96&amp;vpa=1&amp;vtp=1&amp;bbb=1"/>
          <p:cNvSpPr/>
          <p:nvPr/>
        </p:nvSpPr>
        <p:spPr>
          <a:xfrm>
            <a:off x="2064226" y="1965445"/>
            <a:ext cx="6705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harge</a:t>
            </a:r>
            <a:endParaRPr lang="en-US" altLang="zh-CN" dirty="0"/>
          </a:p>
        </p:txBody>
      </p:sp>
      <p:sp>
        <p:nvSpPr>
          <p:cNvPr id="6" name="QB_5_AN.4_1#5d3325e68.blank?pid=4199c2667&amp;color=0,55,96&amp;vpa=2&amp;vtp=1&amp;bbb=1"/>
          <p:cNvSpPr/>
          <p:nvPr/>
        </p:nvSpPr>
        <p:spPr>
          <a:xfrm>
            <a:off x="1784826" y="23972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endParaRPr lang="en-US" altLang="zh-CN" dirty="0"/>
          </a:p>
        </p:txBody>
      </p:sp>
      <p:sp>
        <p:nvSpPr>
          <p:cNvPr id="8" name="QB_5_AN.6_1#5d3325e68.blank?pid=4199c2667&amp;color=0,55,96&amp;vpa=3&amp;vtp=1&amp;bbb=1"/>
          <p:cNvSpPr/>
          <p:nvPr/>
        </p:nvSpPr>
        <p:spPr>
          <a:xfrm>
            <a:off x="4401026" y="2816345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ermit</a:t>
            </a:r>
            <a:endParaRPr lang="en-US" altLang="zh-CN" dirty="0"/>
          </a:p>
        </p:txBody>
      </p:sp>
      <p:sp>
        <p:nvSpPr>
          <p:cNvPr id="10" name="QB_5_AN.8_1#5d3325e68.blank?pid=4199c2667&amp;color=0,55,96&amp;vpa=4&amp;vtp=1&amp;bbb=1"/>
          <p:cNvSpPr/>
          <p:nvPr/>
        </p:nvSpPr>
        <p:spPr>
          <a:xfrm>
            <a:off x="2987199" y="32354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elate</a:t>
            </a:r>
            <a:endParaRPr lang="en-US" altLang="zh-CN" dirty="0"/>
          </a:p>
        </p:txBody>
      </p:sp>
      <p:sp>
        <p:nvSpPr>
          <p:cNvPr id="12" name="QB_5_AN.10_1#5d3325e68.blank?pid=4199c2667&amp;color=0,55,96&amp;vpa=5&amp;vtp=1&amp;bbb=1"/>
          <p:cNvSpPr/>
          <p:nvPr/>
        </p:nvSpPr>
        <p:spPr>
          <a:xfrm>
            <a:off x="4829651" y="3654545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stonish/amaze</a:t>
            </a:r>
            <a:endParaRPr lang="en-US" altLang="zh-CN" dirty="0"/>
          </a:p>
        </p:txBody>
      </p:sp>
      <p:sp>
        <p:nvSpPr>
          <p:cNvPr id="14" name="QB_5_AN.12_1#5d3325e68.blank?pid=4199c2667&amp;color=0,55,96&amp;vpa=6&amp;vtp=1&amp;bbb=1"/>
          <p:cNvSpPr/>
          <p:nvPr/>
        </p:nvSpPr>
        <p:spPr>
          <a:xfrm>
            <a:off x="3575526" y="407364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onsume</a:t>
            </a:r>
            <a:endParaRPr lang="en-US" altLang="zh-CN" dirty="0"/>
          </a:p>
        </p:txBody>
      </p:sp>
      <p:sp>
        <p:nvSpPr>
          <p:cNvPr id="16" name="QB_5_AN.14_1#5d3325e68.blank?pid=4199c2667&amp;color=0,55,96&amp;vpa=7&amp;vtp=1&amp;bbb=1"/>
          <p:cNvSpPr/>
          <p:nvPr/>
        </p:nvSpPr>
        <p:spPr>
          <a:xfrm>
            <a:off x="2292826" y="448004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istinguish</a:t>
            </a:r>
            <a:endParaRPr lang="en-US" altLang="zh-CN" dirty="0"/>
          </a:p>
        </p:txBody>
      </p:sp>
      <p:sp>
        <p:nvSpPr>
          <p:cNvPr id="18" name="QB_5_AN.16_1#5d3325e68.blank?pid=4199c2667&amp;color=0,55,96&amp;vpa=8&amp;vtp=1&amp;bbb=1"/>
          <p:cNvSpPr/>
          <p:nvPr/>
        </p:nvSpPr>
        <p:spPr>
          <a:xfrm>
            <a:off x="1768888" y="491184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urround</a:t>
            </a:r>
            <a:endParaRPr lang="en-US" altLang="zh-CN" dirty="0"/>
          </a:p>
        </p:txBody>
      </p:sp>
      <p:sp>
        <p:nvSpPr>
          <p:cNvPr id="20" name="QB_5_AN.18_1#5d3325e68.blank?pid=4199c2667&amp;color=0,55,96&amp;vpa=9&amp;vtp=1&amp;bbb=1"/>
          <p:cNvSpPr/>
          <p:nvPr/>
        </p:nvSpPr>
        <p:spPr>
          <a:xfrm>
            <a:off x="3423126" y="531824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epth</a:t>
            </a:r>
            <a:endParaRPr lang="en-US" altLang="zh-CN" dirty="0"/>
          </a:p>
        </p:txBody>
      </p:sp>
      <p:sp>
        <p:nvSpPr>
          <p:cNvPr id="22" name="QB_5_AN.20_1#5d3325e68.blank?pid=4199c2667&amp;color=0,55,96&amp;vpa=10&amp;vtp=1&amp;bbb=1"/>
          <p:cNvSpPr/>
          <p:nvPr/>
        </p:nvSpPr>
        <p:spPr>
          <a:xfrm>
            <a:off x="3207226" y="572909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ervant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ef06c9d8?pid=47cfd978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21_1#17ca773f5?pid=4ef06c9d8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chief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subway.</a:t>
            </a:r>
            <a:endParaRPr lang="en-US" altLang="zh-CN" sz="1800" dirty="0"/>
          </a:p>
        </p:txBody>
      </p:sp>
      <p:sp>
        <p:nvSpPr>
          <p:cNvPr id="4" name="QB_5_AN.22_1#17ca773f5.blank?pid=4ef06c9d8&amp;color=0,55,96&amp;vpa=11&amp;vtp=1&amp;bbb=1"/>
          <p:cNvSpPr/>
          <p:nvPr/>
        </p:nvSpPr>
        <p:spPr>
          <a:xfrm>
            <a:off x="3067526" y="196310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B_5_AS.23_1#17ca773f5?pid=4ef06c9d8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sth为固定搭配，意为“负责/主管某事”。</a:t>
            </a:r>
            <a:endParaRPr lang="en-US" altLang="zh-CN" sz="1800" dirty="0"/>
          </a:p>
        </p:txBody>
      </p:sp>
      <p:sp>
        <p:nvSpPr>
          <p:cNvPr id="6" name="QB_5_BD.24_1#bd81d3a28?pid=4ef06c9d8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（permit）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early.</a:t>
            </a:r>
            <a:endParaRPr lang="en-US" altLang="zh-CN" sz="1800" dirty="0"/>
          </a:p>
        </p:txBody>
      </p:sp>
      <p:sp>
        <p:nvSpPr>
          <p:cNvPr id="7" name="QB_5_AN.25_1#bd81d3a28.blank?pid=4ef06c9d8&amp;color=0,55,96&amp;vpa=12&amp;vtp=1&amp;bbb=1"/>
          <p:cNvSpPr/>
          <p:nvPr/>
        </p:nvSpPr>
        <p:spPr>
          <a:xfrm>
            <a:off x="3593941" y="2752153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endParaRPr lang="en-US" altLang="zh-CN" dirty="0"/>
          </a:p>
        </p:txBody>
      </p:sp>
      <p:sp>
        <p:nvSpPr>
          <p:cNvPr id="8" name="QB_5_AS.26_1#bd81d3a28?pid=4ef06c9d8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设空处作ask的宾语，应用名词。</a:t>
            </a:r>
            <a:endParaRPr lang="en-US" altLang="zh-CN" sz="1800" dirty="0"/>
          </a:p>
        </p:txBody>
      </p:sp>
      <p:sp>
        <p:nvSpPr>
          <p:cNvPr id="9" name="QB_5_BD.27_1#45c659dcf?pid=4ef06c9d8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friends.</a:t>
            </a:r>
            <a:endParaRPr lang="en-US" altLang="zh-CN" sz="1800" dirty="0"/>
          </a:p>
        </p:txBody>
      </p:sp>
      <p:sp>
        <p:nvSpPr>
          <p:cNvPr id="10" name="QB_5_AN.28_1#45c659dcf.blank?pid=4ef06c9d8&amp;color=0,55,96&amp;vpa=13&amp;vtp=1&amp;bbb=1"/>
          <p:cNvSpPr/>
          <p:nvPr/>
        </p:nvSpPr>
        <p:spPr>
          <a:xfrm>
            <a:off x="5836126" y="3576383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1" name="QB_5_AS.29_1#45c659dcf?pid=4ef06c9d8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sb为固定搭配，意为“给某人讲述/叙述某事”。</a:t>
            </a:r>
            <a:endParaRPr lang="en-US" altLang="zh-CN" sz="1800" dirty="0"/>
          </a:p>
        </p:txBody>
      </p:sp>
      <p:sp>
        <p:nvSpPr>
          <p:cNvPr id="12" name="QB_5_BD.30_1#e26c321ac?pid=4ef06c9d8&amp;color=0,55,96&amp;vtp=1&amp;bbb=1&amp;hb=1"/>
          <p:cNvSpPr/>
          <p:nvPr/>
        </p:nvSpPr>
        <p:spPr>
          <a:xfrm>
            <a:off x="502920" y="444436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（relate）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chapter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13" name="QB_5_AN.31_1#e26c321ac.blank?pid=4ef06c9d8&amp;color=0,55,96&amp;vpa=14&amp;vtp=1&amp;bbb=1"/>
          <p:cNvSpPr/>
          <p:nvPr/>
        </p:nvSpPr>
        <p:spPr>
          <a:xfrm>
            <a:off x="3334226" y="441388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</a:t>
            </a:r>
            <a:endParaRPr lang="en-US" altLang="zh-CN" dirty="0"/>
          </a:p>
        </p:txBody>
      </p:sp>
      <p:sp>
        <p:nvSpPr>
          <p:cNvPr id="14" name="QB_5_AS.32_1#e26c321ac?pid=4ef06c9d8&amp;color=0,55,96&amp;vtp=1&amp;bbb=1"/>
          <p:cNvSpPr/>
          <p:nvPr/>
        </p:nvSpPr>
        <p:spPr>
          <a:xfrm>
            <a:off x="502920" y="52718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to为固定搭配，意为“关于；涉及”。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3_1#8e2b1b178?pid=4ef06c9d8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（astonish）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（astonish）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look.</a:t>
            </a:r>
            <a:endParaRPr lang="en-US" altLang="zh-CN" sz="1800" dirty="0"/>
          </a:p>
        </p:txBody>
      </p:sp>
      <p:sp>
        <p:nvSpPr>
          <p:cNvPr id="3" name="QB_5_AN.34_1#8e2b1b178.blank?pid=4ef06c9d8&amp;color=0,55,96&amp;vpa=15&amp;vtp=1&amp;bbb=1"/>
          <p:cNvSpPr/>
          <p:nvPr/>
        </p:nvSpPr>
        <p:spPr>
          <a:xfrm>
            <a:off x="3849338" y="1444625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astonishing</a:t>
            </a:r>
            <a:endParaRPr lang="en-US" altLang="zh-CN" dirty="0"/>
          </a:p>
        </p:txBody>
      </p:sp>
      <p:sp>
        <p:nvSpPr>
          <p:cNvPr id="4" name="QB_5_AN.35_1#8e2b1b178.blank?pid=4ef06c9d8&amp;color=0,55,96&amp;vpa=16&amp;vtp=1&amp;bbb=1"/>
          <p:cNvSpPr/>
          <p:nvPr/>
        </p:nvSpPr>
        <p:spPr>
          <a:xfrm>
            <a:off x="7456137" y="1457325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endParaRPr lang="en-US" altLang="zh-CN" dirty="0"/>
          </a:p>
        </p:txBody>
      </p:sp>
      <p:sp>
        <p:nvSpPr>
          <p:cNvPr id="5" name="QB_5_AS.36_1#8e2b1b178?pid=4ef06c9d8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句意为：从他惊讶的表情我们可以知道这是一个令人惊讶的消息。</a:t>
            </a:r>
            <a:endParaRPr lang="en-US" altLang="zh-CN" sz="1800" dirty="0"/>
          </a:p>
        </p:txBody>
      </p:sp>
      <p:sp>
        <p:nvSpPr>
          <p:cNvPr id="6" name="QB_5_BD.37_1#647848c4f?pid=4ef06c9d8&amp;color=0,55,96&amp;vtp=1&amp;bbb=1&amp;hb=1"/>
          <p:cNvSpPr/>
          <p:nvPr/>
        </p:nvSpPr>
        <p:spPr>
          <a:xfrm>
            <a:off x="502920" y="231902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e-commerce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（consume）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sector.</a:t>
            </a:r>
            <a:endParaRPr lang="en-US" altLang="zh-CN" dirty="0"/>
          </a:p>
        </p:txBody>
      </p:sp>
      <p:sp>
        <p:nvSpPr>
          <p:cNvPr id="7" name="QB_5_AN.38_1#647848c4f.blank?pid=4ef06c9d8&amp;color=0,55,96&amp;vpa=17&amp;vtp=1&amp;bbb=1"/>
          <p:cNvSpPr/>
          <p:nvPr/>
        </p:nvSpPr>
        <p:spPr>
          <a:xfrm>
            <a:off x="5429726" y="2275840"/>
            <a:ext cx="1347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consumption</a:t>
            </a:r>
            <a:endParaRPr lang="en-US" altLang="zh-CN" dirty="0"/>
          </a:p>
        </p:txBody>
      </p:sp>
      <p:sp>
        <p:nvSpPr>
          <p:cNvPr id="8" name="QB_5_AS.39_1#647848c4f?pid=4ef06c9d8&amp;color=0,55,96&amp;vtp=1&amp;bbb=1"/>
          <p:cNvSpPr/>
          <p:nvPr/>
        </p:nvSpPr>
        <p:spPr>
          <a:xfrm>
            <a:off x="502920" y="3133788"/>
            <a:ext cx="107537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设空处与production并列作宾语，应用名词，且根据语境可知，此处表示“消费”，故填consumption。</a:t>
            </a:r>
            <a:endParaRPr lang="en-US" altLang="zh-CN" sz="1800" dirty="0"/>
          </a:p>
        </p:txBody>
      </p:sp>
      <p:sp>
        <p:nvSpPr>
          <p:cNvPr id="9" name="QB_5_BD.40_1#9308c190e?pid=4ef06c9d8&amp;color=0,55,96&amp;vtp=1&amp;bbb=1&amp;hb=1"/>
          <p:cNvSpPr/>
          <p:nvPr/>
        </p:nvSpPr>
        <p:spPr>
          <a:xfrm>
            <a:off x="502920" y="354457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ambition,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Dickens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（distinguish）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writer.</a:t>
            </a:r>
            <a:endParaRPr lang="en-US" altLang="zh-CN" dirty="0"/>
          </a:p>
        </p:txBody>
      </p:sp>
      <p:sp>
        <p:nvSpPr>
          <p:cNvPr id="10" name="QB_5_AN.41_1#9308c190e.blank?pid=4ef06c9d8&amp;color=0,55,96&amp;vpa=18&amp;vtp=1&amp;bbb=1"/>
          <p:cNvSpPr/>
          <p:nvPr/>
        </p:nvSpPr>
        <p:spPr>
          <a:xfrm>
            <a:off x="470376" y="3899535"/>
            <a:ext cx="1385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distinguished</a:t>
            </a:r>
            <a:endParaRPr lang="en-US" altLang="zh-CN" dirty="0"/>
          </a:p>
        </p:txBody>
      </p:sp>
      <p:sp>
        <p:nvSpPr>
          <p:cNvPr id="11" name="QB_5_AS.42_1#9308c190e?pid=4ef06c9d8&amp;color=0,55,96&amp;vtp=1&amp;bbb=1"/>
          <p:cNvSpPr/>
          <p:nvPr/>
        </p:nvSpPr>
        <p:spPr>
          <a:xfrm>
            <a:off x="502920" y="4359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设空处作定语，修饰writer，应用形容词。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3_1#929aa31be?pid=4ef06c9d8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landscape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（surround）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itself.</a:t>
            </a:r>
            <a:endParaRPr lang="en-US" altLang="zh-CN" dirty="0"/>
          </a:p>
        </p:txBody>
      </p:sp>
      <p:sp>
        <p:nvSpPr>
          <p:cNvPr id="3" name="QB_5_AN.44_1#929aa31be.blank?pid=4ef06c9d8&amp;color=0,55,96&amp;vpa=19&amp;vtp=1&amp;bbb=1"/>
          <p:cNvSpPr/>
          <p:nvPr/>
        </p:nvSpPr>
        <p:spPr>
          <a:xfrm>
            <a:off x="5728938" y="146558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4" name="QB_5_AS.45_1#929aa31be?pid=4ef06c9d8&amp;color=0,55,96&amp;vtp=1&amp;bbb=1"/>
          <p:cNvSpPr/>
          <p:nvPr/>
        </p:nvSpPr>
        <p:spPr>
          <a:xfrm>
            <a:off x="502920" y="23222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设空处作定语，修饰hills，应用形容词。</a:t>
            </a:r>
            <a:endParaRPr lang="en-US" altLang="zh-CN" sz="1800" dirty="0"/>
          </a:p>
        </p:txBody>
      </p:sp>
      <p:sp>
        <p:nvSpPr>
          <p:cNvPr id="5" name="QB_5_BD.46_1#480c0b17a?pid=4ef06c9d8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yet.</a:t>
            </a:r>
            <a:endParaRPr lang="en-US" altLang="zh-CN" sz="1800" dirty="0"/>
          </a:p>
        </p:txBody>
      </p:sp>
      <p:sp>
        <p:nvSpPr>
          <p:cNvPr id="6" name="QB_5_AN.47_1#480c0b17a.blank?pid=4ef06c9d8&amp;color=0,55,96&amp;vpa=20&amp;vtp=1&amp;bbb=1"/>
          <p:cNvSpPr/>
          <p:nvPr/>
        </p:nvSpPr>
        <p:spPr>
          <a:xfrm>
            <a:off x="3680301" y="2676588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7" name="QB_5_AS.48_1#480c0b17a?pid=4ef06c9d8&amp;color=0,55,96&amp;vtp=1&amp;bbb=1"/>
          <p:cNvSpPr/>
          <p:nvPr/>
        </p:nvSpPr>
        <p:spPr>
          <a:xfrm>
            <a:off x="502920" y="31337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句意为：我还没有细看这份报告。in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depth为固定搭配，意为“深入地；详细地”。</a:t>
            </a:r>
            <a:endParaRPr lang="en-US" altLang="zh-CN" sz="1800" dirty="0"/>
          </a:p>
        </p:txBody>
      </p:sp>
      <p:sp>
        <p:nvSpPr>
          <p:cNvPr id="8" name="QB_5_BD.49_1#1281cd0dc?pid=4ef06c9d8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（permit）,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endParaRPr lang="en-US" altLang="zh-CN" sz="1800" dirty="0"/>
          </a:p>
        </p:txBody>
      </p:sp>
      <p:sp>
        <p:nvSpPr>
          <p:cNvPr id="9" name="QB_5_AN.50_1#1281cd0dc.blank?pid=4ef06c9d8&amp;color=0,55,96&amp;vpa=21&amp;vtp=1&amp;bbb=1"/>
          <p:cNvSpPr/>
          <p:nvPr/>
        </p:nvSpPr>
        <p:spPr>
          <a:xfrm>
            <a:off x="1370362" y="3475418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permitting</a:t>
            </a:r>
            <a:endParaRPr lang="en-US" altLang="zh-CN" dirty="0"/>
          </a:p>
        </p:txBody>
      </p:sp>
      <p:sp>
        <p:nvSpPr>
          <p:cNvPr id="10" name="QB_5_AS.51_1#1281cd0dc?pid=4ef06c9d8&amp;color=0,55,96&amp;vtp=1&amp;bbb=1"/>
          <p:cNvSpPr/>
          <p:nvPr/>
        </p:nvSpPr>
        <p:spPr>
          <a:xfrm>
            <a:off x="502920" y="39453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此处是独立主格结构，Time和permit之间为逻辑上的主动关系，应用现在分词形式。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3e96c24d?pid=47cfd978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52_1#9e5ce09bc?sp=1&amp;pid=93e96c24d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1.我请求他在我离开期间管理公司。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away.</a:t>
            </a:r>
            <a:endParaRPr lang="en-US" altLang="zh-CN" sz="1800" dirty="0"/>
          </a:p>
        </p:txBody>
      </p:sp>
      <p:sp>
        <p:nvSpPr>
          <p:cNvPr id="4" name="QB_5_AN.53_1#9e5ce09bc.blank?pid=93e96c24d&amp;color=0,55,96&amp;vpa=22&amp;vtp=1&amp;bbb=1"/>
          <p:cNvSpPr/>
          <p:nvPr/>
        </p:nvSpPr>
        <p:spPr>
          <a:xfrm>
            <a:off x="2083276" y="237629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endParaRPr lang="en-US" altLang="zh-CN" dirty="0"/>
          </a:p>
        </p:txBody>
      </p:sp>
      <p:sp>
        <p:nvSpPr>
          <p:cNvPr id="5" name="QB_5_AN.54_1#9e5ce09bc.blank?pid=93e96c24d&amp;color=0,55,96&amp;vpa=23&amp;vtp=1&amp;bbb=1"/>
          <p:cNvSpPr/>
          <p:nvPr/>
        </p:nvSpPr>
        <p:spPr>
          <a:xfrm>
            <a:off x="2769076" y="2363590"/>
            <a:ext cx="7721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endParaRPr lang="en-US" altLang="zh-CN" dirty="0"/>
          </a:p>
        </p:txBody>
      </p:sp>
      <p:sp>
        <p:nvSpPr>
          <p:cNvPr id="6" name="QB_5_AN.55_1#9e5ce09bc.blank?pid=93e96c24d&amp;color=0,55,96&amp;vpa=24&amp;vtp=1&amp;bbb=1"/>
          <p:cNvSpPr/>
          <p:nvPr/>
        </p:nvSpPr>
        <p:spPr>
          <a:xfrm>
            <a:off x="3658076" y="237629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7" name="QB_5_BD.56_1#09376ab8e?sp=1&amp;pid=93e96c24d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2.我们期望能提前完成这项工作。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8" name="QB_5_AN.57_1#09376ab8e.blank?pid=93e96c24d&amp;color=0,55,96&amp;vpa=25&amp;vtp=1&amp;bbb=1"/>
          <p:cNvSpPr/>
          <p:nvPr/>
        </p:nvSpPr>
        <p:spPr>
          <a:xfrm>
            <a:off x="3817588" y="3197224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endParaRPr lang="en-US" altLang="zh-CN" dirty="0"/>
          </a:p>
        </p:txBody>
      </p:sp>
      <p:sp>
        <p:nvSpPr>
          <p:cNvPr id="9" name="QB_5_AN.58_1#09376ab8e.blank?pid=93e96c24d&amp;color=0,55,96&amp;vpa=26&amp;vtp=1&amp;bbb=1"/>
          <p:cNvSpPr/>
          <p:nvPr/>
        </p:nvSpPr>
        <p:spPr>
          <a:xfrm>
            <a:off x="4617688" y="3197224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0" name="QB_5_AN.59_1#09376ab8e.blank?pid=93e96c24d&amp;color=0,55,96&amp;vpa=27&amp;vtp=1&amp;bbb=1"/>
          <p:cNvSpPr/>
          <p:nvPr/>
        </p:nvSpPr>
        <p:spPr>
          <a:xfrm>
            <a:off x="5112988" y="3197224"/>
            <a:ext cx="1436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time/schedule</a:t>
            </a:r>
            <a:endParaRPr lang="en-US" altLang="zh-CN" dirty="0"/>
          </a:p>
        </p:txBody>
      </p:sp>
      <p:sp>
        <p:nvSpPr>
          <p:cNvPr id="11" name="QB_5_BD.60_1#94e5b19b9?sp=1&amp;pid=93e96c24d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3.儿童到什么年龄才能明辨是非？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sz="1800" dirty="0"/>
          </a:p>
        </p:txBody>
      </p:sp>
      <p:sp>
        <p:nvSpPr>
          <p:cNvPr id="12" name="QB_5_AN.61_1#94e5b19b9.blank?pid=93e96c24d&amp;color=0,55,96&amp;vpa=28&amp;vtp=1&amp;bbb=1"/>
          <p:cNvSpPr/>
          <p:nvPr/>
        </p:nvSpPr>
        <p:spPr>
          <a:xfrm>
            <a:off x="3899376" y="400431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endParaRPr lang="en-US" altLang="zh-CN" dirty="0"/>
          </a:p>
        </p:txBody>
      </p:sp>
      <p:sp>
        <p:nvSpPr>
          <p:cNvPr id="13" name="QB_5_AN.62_1#94e5b19b9.blank?pid=93e96c24d&amp;color=0,55,96&amp;vpa=29&amp;vtp=1&amp;bbb=1"/>
          <p:cNvSpPr/>
          <p:nvPr/>
        </p:nvSpPr>
        <p:spPr>
          <a:xfrm>
            <a:off x="5220176" y="401701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endParaRPr lang="en-US" altLang="zh-CN" dirty="0"/>
          </a:p>
        </p:txBody>
      </p:sp>
      <p:sp>
        <p:nvSpPr>
          <p:cNvPr id="14" name="QB_5_AN.63_1#94e5b19b9.blank?pid=93e96c24d&amp;color=0,55,96&amp;vpa=30&amp;vtp=1&amp;bbb=1"/>
          <p:cNvSpPr/>
          <p:nvPr/>
        </p:nvSpPr>
        <p:spPr>
          <a:xfrm>
            <a:off x="6299676" y="400431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endParaRPr lang="en-US" altLang="zh-CN" dirty="0"/>
          </a:p>
        </p:txBody>
      </p:sp>
      <p:sp>
        <p:nvSpPr>
          <p:cNvPr id="15" name="QB_5_AN.64_1#94e5b19b9.blank?pid=93e96c24d&amp;color=0,55,96&amp;vpa=31&amp;vtp=1&amp;bbb=1"/>
          <p:cNvSpPr/>
          <p:nvPr/>
        </p:nvSpPr>
        <p:spPr>
          <a:xfrm>
            <a:off x="7099775" y="4017010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6" name="QB_5_AN.65_1#94e5b19b9.blank?pid=93e96c24d&amp;color=0,55,96&amp;vpa=32&amp;vtp=1&amp;bbb=1"/>
          <p:cNvSpPr/>
          <p:nvPr/>
        </p:nvSpPr>
        <p:spPr>
          <a:xfrm>
            <a:off x="7772875" y="400431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wrong</a:t>
            </a:r>
            <a:endParaRPr lang="en-US" altLang="zh-CN" dirty="0"/>
          </a:p>
        </p:txBody>
      </p:sp>
      <p:sp>
        <p:nvSpPr>
          <p:cNvPr id="17" name="QB_5_BD.66_1#dabc2d3d7?sp=1&amp;pid=93e96c24d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4.这座建筑曾被稻田包围着。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fields.</a:t>
            </a:r>
            <a:endParaRPr lang="en-US" altLang="zh-CN" sz="1800" dirty="0"/>
          </a:p>
        </p:txBody>
      </p:sp>
      <p:sp>
        <p:nvSpPr>
          <p:cNvPr id="18" name="QB_5_AN.67_1#dabc2d3d7.blank?pid=93e96c24d&amp;color=0,55,96&amp;vpa=33&amp;vtp=1&amp;bbb=1"/>
          <p:cNvSpPr/>
          <p:nvPr/>
        </p:nvSpPr>
        <p:spPr>
          <a:xfrm>
            <a:off x="2692876" y="483679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19" name="QB_5_AN.68_1#dabc2d3d7.blank?pid=93e96c24d&amp;color=0,55,96&amp;vpa=34&amp;vtp=1&amp;bbb=1"/>
          <p:cNvSpPr/>
          <p:nvPr/>
        </p:nvSpPr>
        <p:spPr>
          <a:xfrm>
            <a:off x="3251676" y="4836795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endParaRPr lang="en-US" altLang="zh-CN" dirty="0"/>
          </a:p>
        </p:txBody>
      </p:sp>
      <p:sp>
        <p:nvSpPr>
          <p:cNvPr id="20" name="QB_5_AN.69_1#dabc2d3d7.blank?pid=93e96c24d&amp;color=0,55,96&amp;vpa=35&amp;vtp=1&amp;bbb=1"/>
          <p:cNvSpPr/>
          <p:nvPr/>
        </p:nvSpPr>
        <p:spPr>
          <a:xfrm>
            <a:off x="4623276" y="482409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with/by</a:t>
            </a:r>
            <a:endParaRPr lang="en-US" altLang="zh-CN" dirty="0"/>
          </a:p>
        </p:txBody>
      </p:sp>
      <p:sp>
        <p:nvSpPr>
          <p:cNvPr id="21" name="QB_5_BD.70_1#a0e4cc81e?sp=1&amp;pid=93e96c24d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5.我们应该努力学习以实现我们的梦想。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22" name="QB_5_AN.71_1#a0e4cc81e.blank?pid=93e96c24d&amp;color=0,55,96&amp;vpa=36&amp;vtp=1&amp;bbb=1"/>
          <p:cNvSpPr/>
          <p:nvPr/>
        </p:nvSpPr>
        <p:spPr>
          <a:xfrm>
            <a:off x="3677888" y="56565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3" name="QB_5_AN.72_1#a0e4cc81e.blank?pid=93e96c24d&amp;color=0,55,96&amp;vpa=37&amp;vtp=1&amp;bbb=1"/>
          <p:cNvSpPr/>
          <p:nvPr/>
        </p:nvSpPr>
        <p:spPr>
          <a:xfrm>
            <a:off x="4135088" y="5656580"/>
            <a:ext cx="204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realise/fulfil/achieve</a:t>
            </a:r>
            <a:endParaRPr lang="en-US" altLang="zh-CN" dirty="0"/>
          </a:p>
        </p:txBody>
      </p:sp>
      <p:sp>
        <p:nvSpPr>
          <p:cNvPr id="24" name="QB_5_AN.73_1#a0e4cc81e.blank?pid=93e96c24d&amp;color=0,55,96&amp;vpa=38&amp;vtp=1&amp;bbb=1"/>
          <p:cNvSpPr/>
          <p:nvPr/>
        </p:nvSpPr>
        <p:spPr>
          <a:xfrm>
            <a:off x="6294088" y="5656580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endParaRPr lang="en-US" altLang="zh-CN" dirty="0"/>
          </a:p>
        </p:txBody>
      </p:sp>
      <p:sp>
        <p:nvSpPr>
          <p:cNvPr id="25" name="QB_5_AN.74_1#a0e4cc81e.blank?pid=93e96c24d&amp;color=0,55,96&amp;vpa=39&amp;vtp=1&amp;bbb=1"/>
          <p:cNvSpPr/>
          <p:nvPr/>
        </p:nvSpPr>
        <p:spPr>
          <a:xfrm>
            <a:off x="6916387" y="56565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1841</Words>
  <Application>Microsoft Office PowerPoint</Application>
  <PresentationFormat>宽屏</PresentationFormat>
  <Paragraphs>225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2024-10-09T04:20:06Z</dcterms:created>
  <dcterms:modified xsi:type="dcterms:W3CDTF">2024-10-09T05:25:43Z</dcterms:modified>
  <cp:category/>
  <cp:contentStatus/>
</cp:coreProperties>
</file>